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</p:sldIdLst>
  <p:notesMasterIdLst>
    <p:notesMasterId r:id="rId4"/>
  </p:notesMasterIdLst>
  <p:sldSz cx="14630400" cy="8229600"/>
  <p:notesSz cx="8229600" cy="14630400"/>
  <p:embeddedFontLst>
    <p:embeddedFont>
      <p:font typeface="Dela Gothic One"/>
      <p:regular r:id="rId9"/>
    </p:embeddedFont>
    <p:embeddedFont>
      <p:font typeface="Dela Gothic One"/>
      <p:regular r:id="rId10"/>
    </p:embeddedFont>
    <p:embeddedFont>
      <p:font typeface="DM Sans"/>
      <p:regular r:id="rId11"/>
    </p:embeddedFont>
    <p:embeddedFont>
      <p:font typeface="DM Sans"/>
      <p:regular r:id="rId12"/>
    </p:embeddedFont>
    <p:embeddedFont>
      <p:font typeface="DM Sans"/>
      <p:regular r:id="rId13"/>
    </p:embeddedFont>
    <p:embeddedFont>
      <p:font typeface="DM Sans"/>
      <p:regular r:id="rId14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9" Type="http://schemas.openxmlformats.org/officeDocument/2006/relationships/font" Target="fonts/font1.fntdata"/><Relationship Id="rId10" Type="http://schemas.openxmlformats.org/officeDocument/2006/relationships/font" Target="fonts/font2.fntdata"/><Relationship Id="rId11" Type="http://schemas.openxmlformats.org/officeDocument/2006/relationships/font" Target="fonts/font3.fntdata"/><Relationship Id="rId12" Type="http://schemas.openxmlformats.org/officeDocument/2006/relationships/font" Target="fonts/font4.fntdata"/><Relationship Id="rId13" Type="http://schemas.openxmlformats.org/officeDocument/2006/relationships/font" Target="fonts/font5.fntdata"/><Relationship Id="rId14" Type="http://schemas.openxmlformats.org/officeDocument/2006/relationships/font" Target="fonts/font6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A0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2719507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5600"/>
              </a:lnSpc>
              <a:buNone/>
            </a:pPr>
            <a:r>
              <a:rPr lang="en-US" sz="44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Django Image Upload &amp; Compression App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4469844"/>
            <a:ext cx="762738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This application provides a robust solution for image management, allowing users to upload, compress, and view images with ease. It's built with Django, ensuring a secure and scalable backend.</a:t>
            </a:r>
            <a:endParaRPr lang="en-US" sz="1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85894" y="614601"/>
            <a:ext cx="7213282" cy="4567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550"/>
              </a:lnSpc>
              <a:buNone/>
            </a:pPr>
            <a:r>
              <a:rPr lang="en-US" sz="285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Key Features &amp; Technology Stack</a:t>
            </a:r>
            <a:endParaRPr lang="en-US" sz="2850" dirty="0"/>
          </a:p>
        </p:txBody>
      </p:sp>
      <p:sp>
        <p:nvSpPr>
          <p:cNvPr id="3" name="Text 1"/>
          <p:cNvSpPr/>
          <p:nvPr/>
        </p:nvSpPr>
        <p:spPr>
          <a:xfrm>
            <a:off x="485894" y="1418392"/>
            <a:ext cx="2192179" cy="273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Core Features</a:t>
            </a:r>
            <a:endParaRPr lang="en-US" sz="1700" dirty="0"/>
          </a:p>
        </p:txBody>
      </p:sp>
      <p:sp>
        <p:nvSpPr>
          <p:cNvPr id="4" name="Shape 2"/>
          <p:cNvSpPr/>
          <p:nvPr/>
        </p:nvSpPr>
        <p:spPr>
          <a:xfrm>
            <a:off x="485894" y="2041446"/>
            <a:ext cx="6659999" cy="60960"/>
          </a:xfrm>
          <a:prstGeom prst="roundRect">
            <a:avLst>
              <a:gd name="adj" fmla="val 95661"/>
            </a:avLst>
          </a:prstGeom>
          <a:solidFill>
            <a:srgbClr val="C91313"/>
          </a:solidFill>
          <a:ln/>
        </p:spPr>
      </p:sp>
      <p:sp>
        <p:nvSpPr>
          <p:cNvPr id="5" name="Shape 3"/>
          <p:cNvSpPr/>
          <p:nvPr/>
        </p:nvSpPr>
        <p:spPr>
          <a:xfrm>
            <a:off x="3607594" y="1848445"/>
            <a:ext cx="416481" cy="416481"/>
          </a:xfrm>
          <a:prstGeom prst="roundRect">
            <a:avLst>
              <a:gd name="adj" fmla="val 219554"/>
            </a:avLst>
          </a:prstGeom>
          <a:solidFill>
            <a:srgbClr val="C91313"/>
          </a:solidFill>
          <a:ln/>
        </p:spPr>
      </p:sp>
      <p:sp>
        <p:nvSpPr>
          <p:cNvPr id="6" name="Text 4"/>
          <p:cNvSpPr/>
          <p:nvPr/>
        </p:nvSpPr>
        <p:spPr>
          <a:xfrm>
            <a:off x="3732490" y="1952506"/>
            <a:ext cx="166568" cy="208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1</a:t>
            </a:r>
            <a:endParaRPr lang="en-US" sz="1300" dirty="0"/>
          </a:p>
        </p:txBody>
      </p:sp>
      <p:sp>
        <p:nvSpPr>
          <p:cNvPr id="7" name="Text 5"/>
          <p:cNvSpPr/>
          <p:nvPr/>
        </p:nvSpPr>
        <p:spPr>
          <a:xfrm>
            <a:off x="639961" y="2403753"/>
            <a:ext cx="2074307" cy="2282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4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Drag &amp; Drop Upload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639961" y="2770823"/>
            <a:ext cx="6351865" cy="2220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Seamlessly upload images using an intuitive drag-and-drop interface or a file picker.</a:t>
            </a:r>
            <a:endParaRPr lang="en-US" sz="1050" dirty="0"/>
          </a:p>
        </p:txBody>
      </p:sp>
      <p:sp>
        <p:nvSpPr>
          <p:cNvPr id="9" name="Shape 7"/>
          <p:cNvSpPr/>
          <p:nvPr/>
        </p:nvSpPr>
        <p:spPr>
          <a:xfrm>
            <a:off x="485894" y="3478768"/>
            <a:ext cx="6659999" cy="60960"/>
          </a:xfrm>
          <a:prstGeom prst="roundRect">
            <a:avLst>
              <a:gd name="adj" fmla="val 95661"/>
            </a:avLst>
          </a:prstGeom>
          <a:solidFill>
            <a:srgbClr val="C91313"/>
          </a:solidFill>
          <a:ln/>
        </p:spPr>
      </p:sp>
      <p:sp>
        <p:nvSpPr>
          <p:cNvPr id="10" name="Shape 8"/>
          <p:cNvSpPr/>
          <p:nvPr/>
        </p:nvSpPr>
        <p:spPr>
          <a:xfrm>
            <a:off x="3607594" y="3285768"/>
            <a:ext cx="416481" cy="416481"/>
          </a:xfrm>
          <a:prstGeom prst="roundRect">
            <a:avLst>
              <a:gd name="adj" fmla="val 219554"/>
            </a:avLst>
          </a:prstGeom>
          <a:solidFill>
            <a:srgbClr val="C91313"/>
          </a:solidFill>
          <a:ln/>
        </p:spPr>
      </p:sp>
      <p:sp>
        <p:nvSpPr>
          <p:cNvPr id="11" name="Text 9"/>
          <p:cNvSpPr/>
          <p:nvPr/>
        </p:nvSpPr>
        <p:spPr>
          <a:xfrm>
            <a:off x="3732490" y="3389828"/>
            <a:ext cx="166568" cy="208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2</a:t>
            </a:r>
            <a:endParaRPr lang="en-US" sz="1300" dirty="0"/>
          </a:p>
        </p:txBody>
      </p:sp>
      <p:sp>
        <p:nvSpPr>
          <p:cNvPr id="12" name="Text 10"/>
          <p:cNvSpPr/>
          <p:nvPr/>
        </p:nvSpPr>
        <p:spPr>
          <a:xfrm>
            <a:off x="639961" y="3841075"/>
            <a:ext cx="2218968" cy="2282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4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Image Compression</a:t>
            </a:r>
            <a:endParaRPr lang="en-US" sz="1400" dirty="0"/>
          </a:p>
        </p:txBody>
      </p:sp>
      <p:sp>
        <p:nvSpPr>
          <p:cNvPr id="13" name="Text 11"/>
          <p:cNvSpPr/>
          <p:nvPr/>
        </p:nvSpPr>
        <p:spPr>
          <a:xfrm>
            <a:off x="639961" y="4208145"/>
            <a:ext cx="6351865" cy="2220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Automatically compress images to 150px thumbnails, optimizing storage and load times.</a:t>
            </a:r>
            <a:endParaRPr lang="en-US" sz="1050" dirty="0"/>
          </a:p>
        </p:txBody>
      </p:sp>
      <p:sp>
        <p:nvSpPr>
          <p:cNvPr id="14" name="Shape 12"/>
          <p:cNvSpPr/>
          <p:nvPr/>
        </p:nvSpPr>
        <p:spPr>
          <a:xfrm>
            <a:off x="485894" y="4916091"/>
            <a:ext cx="6659999" cy="60960"/>
          </a:xfrm>
          <a:prstGeom prst="roundRect">
            <a:avLst>
              <a:gd name="adj" fmla="val 95661"/>
            </a:avLst>
          </a:prstGeom>
          <a:solidFill>
            <a:srgbClr val="C91313"/>
          </a:solidFill>
          <a:ln/>
        </p:spPr>
      </p:sp>
      <p:sp>
        <p:nvSpPr>
          <p:cNvPr id="15" name="Shape 13"/>
          <p:cNvSpPr/>
          <p:nvPr/>
        </p:nvSpPr>
        <p:spPr>
          <a:xfrm>
            <a:off x="3607594" y="4723090"/>
            <a:ext cx="416481" cy="416481"/>
          </a:xfrm>
          <a:prstGeom prst="roundRect">
            <a:avLst>
              <a:gd name="adj" fmla="val 219554"/>
            </a:avLst>
          </a:prstGeom>
          <a:solidFill>
            <a:srgbClr val="C91313"/>
          </a:solidFill>
          <a:ln/>
        </p:spPr>
      </p:sp>
      <p:sp>
        <p:nvSpPr>
          <p:cNvPr id="16" name="Text 14"/>
          <p:cNvSpPr/>
          <p:nvPr/>
        </p:nvSpPr>
        <p:spPr>
          <a:xfrm>
            <a:off x="3732490" y="4827151"/>
            <a:ext cx="166568" cy="208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3</a:t>
            </a:r>
            <a:endParaRPr lang="en-US" sz="1300" dirty="0"/>
          </a:p>
        </p:txBody>
      </p:sp>
      <p:sp>
        <p:nvSpPr>
          <p:cNvPr id="17" name="Text 15"/>
          <p:cNvSpPr/>
          <p:nvPr/>
        </p:nvSpPr>
        <p:spPr>
          <a:xfrm>
            <a:off x="639961" y="5278398"/>
            <a:ext cx="2050971" cy="2282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4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Visual Comparison</a:t>
            </a:r>
            <a:endParaRPr lang="en-US" sz="1400" dirty="0"/>
          </a:p>
        </p:txBody>
      </p:sp>
      <p:sp>
        <p:nvSpPr>
          <p:cNvPr id="18" name="Text 16"/>
          <p:cNvSpPr/>
          <p:nvPr/>
        </p:nvSpPr>
        <p:spPr>
          <a:xfrm>
            <a:off x="639961" y="5645468"/>
            <a:ext cx="6351865" cy="2220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View side-by-side comparisons of original and compressed images with metadata.</a:t>
            </a:r>
            <a:endParaRPr lang="en-US" sz="1050" dirty="0"/>
          </a:p>
        </p:txBody>
      </p:sp>
      <p:sp>
        <p:nvSpPr>
          <p:cNvPr id="19" name="Shape 17"/>
          <p:cNvSpPr/>
          <p:nvPr/>
        </p:nvSpPr>
        <p:spPr>
          <a:xfrm>
            <a:off x="485894" y="6353413"/>
            <a:ext cx="6659999" cy="60960"/>
          </a:xfrm>
          <a:prstGeom prst="roundRect">
            <a:avLst>
              <a:gd name="adj" fmla="val 95661"/>
            </a:avLst>
          </a:prstGeom>
          <a:solidFill>
            <a:srgbClr val="C91313"/>
          </a:solidFill>
          <a:ln/>
        </p:spPr>
      </p:sp>
      <p:sp>
        <p:nvSpPr>
          <p:cNvPr id="20" name="Shape 18"/>
          <p:cNvSpPr/>
          <p:nvPr/>
        </p:nvSpPr>
        <p:spPr>
          <a:xfrm>
            <a:off x="3607594" y="6160413"/>
            <a:ext cx="416481" cy="416481"/>
          </a:xfrm>
          <a:prstGeom prst="roundRect">
            <a:avLst>
              <a:gd name="adj" fmla="val 219554"/>
            </a:avLst>
          </a:prstGeom>
          <a:solidFill>
            <a:srgbClr val="C91313"/>
          </a:solidFill>
          <a:ln/>
        </p:spPr>
      </p:sp>
      <p:sp>
        <p:nvSpPr>
          <p:cNvPr id="21" name="Text 19"/>
          <p:cNvSpPr/>
          <p:nvPr/>
        </p:nvSpPr>
        <p:spPr>
          <a:xfrm>
            <a:off x="3732490" y="6264473"/>
            <a:ext cx="166568" cy="2082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050"/>
              </a:lnSpc>
              <a:buNone/>
            </a:pPr>
            <a:r>
              <a:rPr lang="en-US" sz="1300" dirty="0">
                <a:solidFill>
                  <a:srgbClr val="FFFFFF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4</a:t>
            </a:r>
            <a:endParaRPr lang="en-US" sz="1300" dirty="0"/>
          </a:p>
        </p:txBody>
      </p:sp>
      <p:sp>
        <p:nvSpPr>
          <p:cNvPr id="22" name="Text 20"/>
          <p:cNvSpPr/>
          <p:nvPr/>
        </p:nvSpPr>
        <p:spPr>
          <a:xfrm>
            <a:off x="639961" y="6715720"/>
            <a:ext cx="2091690" cy="22824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50"/>
              </a:lnSpc>
              <a:buNone/>
            </a:pPr>
            <a:r>
              <a:rPr lang="en-US" sz="1400" dirty="0">
                <a:solidFill>
                  <a:srgbClr val="FFE5E5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Secure File Access</a:t>
            </a:r>
            <a:endParaRPr lang="en-US" sz="1400" dirty="0"/>
          </a:p>
        </p:txBody>
      </p:sp>
      <p:sp>
        <p:nvSpPr>
          <p:cNvPr id="23" name="Text 21"/>
          <p:cNvSpPr/>
          <p:nvPr/>
        </p:nvSpPr>
        <p:spPr>
          <a:xfrm>
            <a:off x="639961" y="7082790"/>
            <a:ext cx="6351865" cy="2220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Leverage signed URLs for secure and temporary access to uploaded files.</a:t>
            </a:r>
            <a:endParaRPr lang="en-US" sz="1050" dirty="0"/>
          </a:p>
        </p:txBody>
      </p:sp>
      <p:sp>
        <p:nvSpPr>
          <p:cNvPr id="24" name="Text 22"/>
          <p:cNvSpPr/>
          <p:nvPr/>
        </p:nvSpPr>
        <p:spPr>
          <a:xfrm>
            <a:off x="7492127" y="1418392"/>
            <a:ext cx="2339340" cy="273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Technology Stack</a:t>
            </a:r>
            <a:endParaRPr lang="en-US" sz="1700" dirty="0"/>
          </a:p>
        </p:txBody>
      </p:sp>
      <p:sp>
        <p:nvSpPr>
          <p:cNvPr id="25" name="Text 23"/>
          <p:cNvSpPr/>
          <p:nvPr/>
        </p:nvSpPr>
        <p:spPr>
          <a:xfrm>
            <a:off x="7492127" y="1831181"/>
            <a:ext cx="6659999" cy="2220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The application is built with a powerful combination of modern technologies:</a:t>
            </a:r>
            <a:endParaRPr lang="en-US" sz="1050" dirty="0"/>
          </a:p>
        </p:txBody>
      </p:sp>
      <p:sp>
        <p:nvSpPr>
          <p:cNvPr id="26" name="Text 24"/>
          <p:cNvSpPr/>
          <p:nvPr/>
        </p:nvSpPr>
        <p:spPr>
          <a:xfrm>
            <a:off x="7492127" y="2178129"/>
            <a:ext cx="6659999" cy="2220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00"/>
              </a:lnSpc>
              <a:buSzPct val="100000"/>
              <a:buChar char="•"/>
            </a:pPr>
            <a:r>
              <a:rPr lang="en-US" sz="105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Backend:</a:t>
            </a:r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Django 4.x, PostgreSQL, Pillow, Django FileSystemStorage</a:t>
            </a:r>
            <a:endParaRPr lang="en-US" sz="1050" dirty="0"/>
          </a:p>
        </p:txBody>
      </p:sp>
      <p:sp>
        <p:nvSpPr>
          <p:cNvPr id="27" name="Text 25"/>
          <p:cNvSpPr/>
          <p:nvPr/>
        </p:nvSpPr>
        <p:spPr>
          <a:xfrm>
            <a:off x="7492127" y="2448758"/>
            <a:ext cx="6659999" cy="2220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00"/>
              </a:lnSpc>
              <a:buSzPct val="100000"/>
              <a:buChar char="•"/>
            </a:pPr>
            <a:r>
              <a:rPr lang="en-US" sz="105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Frontend:</a:t>
            </a:r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HTML5, CSS3, Vanilla JavaScript (Drag-and-drop API, XMLHttpRequest, Canvas API)</a:t>
            </a:r>
            <a:endParaRPr lang="en-US" sz="1050" dirty="0"/>
          </a:p>
        </p:txBody>
      </p:sp>
      <p:sp>
        <p:nvSpPr>
          <p:cNvPr id="28" name="Text 26"/>
          <p:cNvSpPr/>
          <p:nvPr/>
        </p:nvSpPr>
        <p:spPr>
          <a:xfrm>
            <a:off x="7492127" y="2719388"/>
            <a:ext cx="6659999" cy="2220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00"/>
              </a:lnSpc>
              <a:buSzPct val="100000"/>
              <a:buChar char="•"/>
            </a:pPr>
            <a:r>
              <a:rPr lang="en-US" sz="1050" b="1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Infrastructure:</a:t>
            </a:r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 PostgreSQL, Local File System (configurable for cloud storage)</a:t>
            </a:r>
            <a:endParaRPr lang="en-US" sz="1050" dirty="0"/>
          </a:p>
        </p:txBody>
      </p:sp>
      <p:sp>
        <p:nvSpPr>
          <p:cNvPr id="29" name="Text 27"/>
          <p:cNvSpPr/>
          <p:nvPr/>
        </p:nvSpPr>
        <p:spPr>
          <a:xfrm>
            <a:off x="7492127" y="3080266"/>
            <a:ext cx="3664148" cy="273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150"/>
              </a:lnSpc>
              <a:buNone/>
            </a:pPr>
            <a:r>
              <a:rPr lang="en-US" sz="1700" dirty="0">
                <a:solidFill>
                  <a:srgbClr val="FAEBEB"/>
                </a:solidFill>
                <a:latin typeface="Dela Gothic One" pitchFamily="34" charset="0"/>
                <a:ea typeface="Dela Gothic One" pitchFamily="34" charset="-122"/>
                <a:cs typeface="Dela Gothic One" pitchFamily="34" charset="-120"/>
              </a:rPr>
              <a:t>Project Structure Highlights</a:t>
            </a:r>
            <a:endParaRPr lang="en-US" sz="1700" dirty="0"/>
          </a:p>
        </p:txBody>
      </p:sp>
      <p:sp>
        <p:nvSpPr>
          <p:cNvPr id="30" name="Text 28"/>
          <p:cNvSpPr/>
          <p:nvPr/>
        </p:nvSpPr>
        <p:spPr>
          <a:xfrm>
            <a:off x="7492127" y="3493056"/>
            <a:ext cx="6659999" cy="2220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Organized for clarity and maintainability:</a:t>
            </a:r>
            <a:endParaRPr lang="en-US" sz="1050" dirty="0"/>
          </a:p>
        </p:txBody>
      </p:sp>
      <p:sp>
        <p:nvSpPr>
          <p:cNvPr id="31" name="Text 29"/>
          <p:cNvSpPr/>
          <p:nvPr/>
        </p:nvSpPr>
        <p:spPr>
          <a:xfrm>
            <a:off x="7492127" y="3840004"/>
            <a:ext cx="6659999" cy="2296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FFE5E5"/>
                </a:solidFill>
                <a:highlight>
                  <a:srgbClr val="17171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img/imgs/</a:t>
            </a:r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: Core application logic, templates, and models.</a:t>
            </a:r>
            <a:endParaRPr lang="en-US" sz="1050" dirty="0"/>
          </a:p>
        </p:txBody>
      </p:sp>
      <p:sp>
        <p:nvSpPr>
          <p:cNvPr id="32" name="Text 30"/>
          <p:cNvSpPr/>
          <p:nvPr/>
        </p:nvSpPr>
        <p:spPr>
          <a:xfrm>
            <a:off x="7492127" y="4118253"/>
            <a:ext cx="6659999" cy="2296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FFE5E5"/>
                </a:solidFill>
                <a:highlight>
                  <a:srgbClr val="17171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media/</a:t>
            </a:r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: Dedicated folders for original and compressed images.</a:t>
            </a:r>
            <a:endParaRPr lang="en-US" sz="1050" dirty="0"/>
          </a:p>
        </p:txBody>
      </p:sp>
      <p:sp>
        <p:nvSpPr>
          <p:cNvPr id="33" name="Text 31"/>
          <p:cNvSpPr/>
          <p:nvPr/>
        </p:nvSpPr>
        <p:spPr>
          <a:xfrm>
            <a:off x="7492127" y="4396502"/>
            <a:ext cx="6659999" cy="2296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1700"/>
              </a:lnSpc>
              <a:buSzPct val="100000"/>
              <a:buChar char="•"/>
            </a:pPr>
            <a:r>
              <a:rPr lang="en-US" sz="1050" dirty="0">
                <a:solidFill>
                  <a:srgbClr val="FFE5E5"/>
                </a:solidFill>
                <a:highlight>
                  <a:srgbClr val="171717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utils.py</a:t>
            </a:r>
            <a:pPr algn="l" indent="0" marL="0">
              <a:lnSpc>
                <a:spcPts val="1700"/>
              </a:lnSpc>
              <a:buNone/>
            </a:pPr>
            <a:r>
              <a:rPr lang="en-US" sz="1050" dirty="0">
                <a:solidFill>
                  <a:srgbClr val="FFE5E5"/>
                </a:solidFill>
                <a:latin typeface="DM Sans" pitchFamily="34" charset="0"/>
                <a:ea typeface="DM Sans" pitchFamily="34" charset="-122"/>
                <a:cs typeface="DM Sans" pitchFamily="34" charset="-120"/>
              </a:rPr>
              <a:t>: Contains the image compression logic.</a:t>
            </a:r>
            <a:endParaRPr lang="en-US" sz="10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5" baseType="lpstr">
      <vt:lpstr>Arial</vt:lpstr>
      <vt:lpstr>Calibri</vt:lpstr>
      <vt:lpstr>Office Theme</vt:lpstr>
      <vt:lpstr>Slide 1</vt:lpstr>
      <vt:lpstr>Slide 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/>
  <cp:revision>1</cp:revision>
  <dcterms:created xsi:type="dcterms:W3CDTF">2025-07-19T10:33:37Z</dcterms:created>
  <dcterms:modified xsi:type="dcterms:W3CDTF">2025-07-19T10:33:37Z</dcterms:modified>
</cp:coreProperties>
</file>